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シック W3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シック W3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シック W3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シック W3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シック W3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シック W3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シック W3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シック W3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シック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シック W6"/>
          <a:ea typeface="ヒラギノ角ゴシック W6"/>
          <a:cs typeface="ヒラギノ角ゴシック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シック W6"/>
          <a:ea typeface="ヒラギノ角ゴシック W6"/>
          <a:cs typeface="ヒラギノ角ゴシック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ヒラギノ角ゴシック W6"/>
          <a:ea typeface="ヒラギノ角ゴシック W6"/>
          <a:cs typeface="ヒラギノ角ゴシック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ヒラギノ角ゴシック W6"/>
          <a:ea typeface="ヒラギノ角ゴシック W6"/>
          <a:cs typeface="ヒラギノ角ゴシック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ヒラギノ角ゴシック W6"/>
          <a:ea typeface="ヒラギノ角ゴシック W6"/>
          <a:cs typeface="ヒラギノ角ゴシック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ヒラギノ角ゴシック W6"/>
          <a:ea typeface="ヒラギノ角ゴシック W6"/>
          <a:cs typeface="ヒラギノ角ゴシック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ヒラギノ角ゴシック W6"/>
          <a:ea typeface="ヒラギノ角ゴシック W6"/>
          <a:cs typeface="ヒラギノ角ゴシック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ヒラギノ角ゴシック W6"/>
          <a:ea typeface="ヒラギノ角ゴシック W6"/>
          <a:cs typeface="ヒラギノ角ゴシック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ヒラギノ角ゴシック W6"/>
          <a:ea typeface="ヒラギノ角ゴシック W6"/>
          <a:cs typeface="ヒラギノ角ゴシック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ヒラギノ角ゴシック W6"/>
          <a:ea typeface="ヒラギノ角ゴシック W6"/>
          <a:cs typeface="ヒラギノ角ゴシック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ヒラギノ角ゴシック W6"/>
          <a:ea typeface="ヒラギノ角ゴシック W6"/>
          <a:cs typeface="ヒラギノ角ゴシック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ヒラギノ角ゴシック W6"/>
          <a:ea typeface="ヒラギノ角ゴシック W6"/>
          <a:cs typeface="ヒラギノ角ゴシック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ヒラギノ角ゴシック W6"/>
          <a:ea typeface="ヒラギノ角ゴシック W6"/>
          <a:cs typeface="ヒラギノ角ゴシック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シック W6"/>
          <a:ea typeface="ヒラギノ角ゴシック W6"/>
          <a:cs typeface="ヒラギノ角ゴシック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シック W6"/>
          <a:ea typeface="ヒラギノ角ゴシック W6"/>
          <a:cs typeface="ヒラギノ角ゴシック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シック W6"/>
          <a:ea typeface="ヒラギノ角ゴシック W6"/>
          <a:cs typeface="ヒラギノ角ゴシック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59" d="100"/>
          <a:sy n="59" d="100"/>
        </p:scale>
        <p:origin x="8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Menlo Regular"/>
        <a:ea typeface="Menlo Regular"/>
        <a:cs typeface="Menlo Regular"/>
        <a:sym typeface="Menlo Regular"/>
      </a:defRPr>
    </a:lvl1pPr>
    <a:lvl2pPr indent="228600" defTabSz="457200" latinLnBrk="0">
      <a:lnSpc>
        <a:spcPct val="125000"/>
      </a:lnSpc>
      <a:defRPr sz="2400">
        <a:latin typeface="Menlo Regular"/>
        <a:ea typeface="Menlo Regular"/>
        <a:cs typeface="Menlo Regular"/>
        <a:sym typeface="Menlo Regular"/>
      </a:defRPr>
    </a:lvl2pPr>
    <a:lvl3pPr indent="457200" defTabSz="457200" latinLnBrk="0">
      <a:lnSpc>
        <a:spcPct val="125000"/>
      </a:lnSpc>
      <a:defRPr sz="2400">
        <a:latin typeface="Menlo Regular"/>
        <a:ea typeface="Menlo Regular"/>
        <a:cs typeface="Menlo Regular"/>
        <a:sym typeface="Menlo Regular"/>
      </a:defRPr>
    </a:lvl3pPr>
    <a:lvl4pPr indent="685800" defTabSz="457200" latinLnBrk="0">
      <a:lnSpc>
        <a:spcPct val="125000"/>
      </a:lnSpc>
      <a:defRPr sz="2400">
        <a:latin typeface="Menlo Regular"/>
        <a:ea typeface="Menlo Regular"/>
        <a:cs typeface="Menlo Regular"/>
        <a:sym typeface="Menlo Regular"/>
      </a:defRPr>
    </a:lvl4pPr>
    <a:lvl5pPr indent="914400" defTabSz="457200" latinLnBrk="0">
      <a:lnSpc>
        <a:spcPct val="125000"/>
      </a:lnSpc>
      <a:defRPr sz="2400">
        <a:latin typeface="Menlo Regular"/>
        <a:ea typeface="Menlo Regular"/>
        <a:cs typeface="Menlo Regular"/>
        <a:sym typeface="Menlo Regular"/>
      </a:defRPr>
    </a:lvl5pPr>
    <a:lvl6pPr indent="1143000" defTabSz="457200" latinLnBrk="0">
      <a:lnSpc>
        <a:spcPct val="125000"/>
      </a:lnSpc>
      <a:defRPr sz="2400">
        <a:latin typeface="Menlo Regular"/>
        <a:ea typeface="Menlo Regular"/>
        <a:cs typeface="Menlo Regular"/>
        <a:sym typeface="Menlo Regular"/>
      </a:defRPr>
    </a:lvl6pPr>
    <a:lvl7pPr indent="1371600" defTabSz="457200" latinLnBrk="0">
      <a:lnSpc>
        <a:spcPct val="125000"/>
      </a:lnSpc>
      <a:defRPr sz="2400">
        <a:latin typeface="Menlo Regular"/>
        <a:ea typeface="Menlo Regular"/>
        <a:cs typeface="Menlo Regular"/>
        <a:sym typeface="Menlo Regular"/>
      </a:defRPr>
    </a:lvl7pPr>
    <a:lvl8pPr indent="1600200" defTabSz="457200" latinLnBrk="0">
      <a:lnSpc>
        <a:spcPct val="125000"/>
      </a:lnSpc>
      <a:defRPr sz="2400">
        <a:latin typeface="Menlo Regular"/>
        <a:ea typeface="Menlo Regular"/>
        <a:cs typeface="Menlo Regular"/>
        <a:sym typeface="Menlo Regular"/>
      </a:defRPr>
    </a:lvl8pPr>
    <a:lvl9pPr indent="1828800" defTabSz="457200" latinLnBrk="0">
      <a:lnSpc>
        <a:spcPct val="125000"/>
      </a:lnSpc>
      <a:defRPr sz="2400">
        <a:latin typeface="Menlo Regular"/>
        <a:ea typeface="Menlo Regular"/>
        <a:cs typeface="Menlo Regular"/>
        <a:sym typeface="Menlo Regular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 i="1">
                <a:latin typeface="Menlo Regular"/>
                <a:ea typeface="Menlo Regular"/>
                <a:cs typeface="Menlo Regular"/>
                <a:sym typeface="Menlo Regular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>
            <a:spLocks noGrp="1"/>
          </p:cNvSpPr>
          <p:nvPr>
            <p:ph type="pic" idx="21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>
            <a:spLocks noGrp="1"/>
          </p:cNvSpPr>
          <p:nvPr>
            <p:ph type="pic" idx="21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タイトルテキスト"/>
          <p:cNvSpPr txBox="1"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2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>
            <a:spLocks noGrp="1"/>
          </p:cNvSpPr>
          <p:nvPr>
            <p:ph type="pic" idx="21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タイトルテキスト"/>
          <p:cNvSpPr txBox="1"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タイトルテキスト</a:t>
            </a:r>
          </a:p>
        </p:txBody>
      </p:sp>
      <p:sp>
        <p:nvSpPr>
          <p:cNvPr id="4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7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7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>
            <a:spLocks noGrp="1"/>
          </p:cNvSpPr>
          <p:nvPr>
            <p:ph type="pic" idx="21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イメージ"/>
          <p:cNvSpPr>
            <a:spLocks noGrp="1"/>
          </p:cNvSpPr>
          <p:nvPr>
            <p:ph type="pic" sz="quarter" idx="22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イメージ"/>
          <p:cNvSpPr>
            <a:spLocks noGrp="1"/>
          </p:cNvSpPr>
          <p:nvPr>
            <p:ph type="pic" sz="quarter" idx="23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1928246" y="13081000"/>
            <a:ext cx="514808" cy="4064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シック W3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シック W3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シック W3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シック W3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シック W3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シック W3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シック W3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シック W3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シック W3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シック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四角形"/>
          <p:cNvSpPr/>
          <p:nvPr/>
        </p:nvSpPr>
        <p:spPr>
          <a:xfrm>
            <a:off x="5793356" y="5219529"/>
            <a:ext cx="4067083" cy="4161977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Helvetica" pitchFamily="2" charset="0"/>
            </a:endParaRPr>
          </a:p>
        </p:txBody>
      </p:sp>
      <p:sp>
        <p:nvSpPr>
          <p:cNvPr id="120" name="四角形"/>
          <p:cNvSpPr/>
          <p:nvPr/>
        </p:nvSpPr>
        <p:spPr>
          <a:xfrm>
            <a:off x="1428254" y="828009"/>
            <a:ext cx="4067083" cy="8547286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Helvetica" pitchFamily="2" charset="0"/>
            </a:endParaRPr>
          </a:p>
        </p:txBody>
      </p:sp>
      <p:sp>
        <p:nvSpPr>
          <p:cNvPr id="121" name="四角形"/>
          <p:cNvSpPr/>
          <p:nvPr/>
        </p:nvSpPr>
        <p:spPr>
          <a:xfrm>
            <a:off x="5793356" y="828009"/>
            <a:ext cx="4067083" cy="4161977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Helvetica" pitchFamily="2" charset="0"/>
            </a:endParaRPr>
          </a:p>
        </p:txBody>
      </p:sp>
      <p:sp>
        <p:nvSpPr>
          <p:cNvPr id="122" name="四角形"/>
          <p:cNvSpPr/>
          <p:nvPr/>
        </p:nvSpPr>
        <p:spPr>
          <a:xfrm>
            <a:off x="10158459" y="828009"/>
            <a:ext cx="4067083" cy="8547286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Helvetica" pitchFamily="2" charset="0"/>
            </a:endParaRPr>
          </a:p>
        </p:txBody>
      </p:sp>
      <p:sp>
        <p:nvSpPr>
          <p:cNvPr id="123" name="四角形"/>
          <p:cNvSpPr/>
          <p:nvPr/>
        </p:nvSpPr>
        <p:spPr>
          <a:xfrm>
            <a:off x="18888662" y="828009"/>
            <a:ext cx="4067083" cy="8547286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Helvetica" pitchFamily="2" charset="0"/>
            </a:endParaRPr>
          </a:p>
        </p:txBody>
      </p:sp>
      <p:sp>
        <p:nvSpPr>
          <p:cNvPr id="124" name="矢印"/>
          <p:cNvSpPr/>
          <p:nvPr/>
        </p:nvSpPr>
        <p:spPr>
          <a:xfrm>
            <a:off x="13632612" y="1125375"/>
            <a:ext cx="6615060" cy="3454246"/>
          </a:xfrm>
          <a:prstGeom prst="rightArrow">
            <a:avLst>
              <a:gd name="adj1" fmla="val 59289"/>
              <a:gd name="adj2" fmla="val 56626"/>
            </a:avLst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Helvetica" pitchFamily="2" charset="0"/>
            </a:endParaRPr>
          </a:p>
        </p:txBody>
      </p:sp>
      <p:sp>
        <p:nvSpPr>
          <p:cNvPr id="125" name="矢印"/>
          <p:cNvSpPr/>
          <p:nvPr/>
        </p:nvSpPr>
        <p:spPr>
          <a:xfrm>
            <a:off x="13632612" y="5705134"/>
            <a:ext cx="6615060" cy="3454246"/>
          </a:xfrm>
          <a:prstGeom prst="rightArrow">
            <a:avLst>
              <a:gd name="adj1" fmla="val 59289"/>
              <a:gd name="adj2" fmla="val 56626"/>
            </a:avLst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Helvetica" pitchFamily="2" charset="0"/>
            </a:endParaRPr>
          </a:p>
        </p:txBody>
      </p:sp>
      <p:sp>
        <p:nvSpPr>
          <p:cNvPr id="126" name="四角形"/>
          <p:cNvSpPr/>
          <p:nvPr/>
        </p:nvSpPr>
        <p:spPr>
          <a:xfrm>
            <a:off x="1428254" y="9611049"/>
            <a:ext cx="10615172" cy="3276942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Helvetica" pitchFamily="2" charset="0"/>
            </a:endParaRPr>
          </a:p>
        </p:txBody>
      </p:sp>
      <p:sp>
        <p:nvSpPr>
          <p:cNvPr id="127" name="四角形"/>
          <p:cNvSpPr/>
          <p:nvPr/>
        </p:nvSpPr>
        <p:spPr>
          <a:xfrm>
            <a:off x="12331792" y="9611049"/>
            <a:ext cx="10615172" cy="3276942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Helvetica" pitchFamily="2" charset="0"/>
            </a:endParaRPr>
          </a:p>
        </p:txBody>
      </p:sp>
      <p:sp>
        <p:nvSpPr>
          <p:cNvPr id="128" name="CS"/>
          <p:cNvSpPr txBox="1"/>
          <p:nvPr/>
        </p:nvSpPr>
        <p:spPr>
          <a:xfrm>
            <a:off x="22287202" y="887040"/>
            <a:ext cx="60112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Helvetica" pitchFamily="2" charset="0"/>
              </a:rPr>
              <a:t>CS</a:t>
            </a:r>
          </a:p>
        </p:txBody>
      </p:sp>
      <p:sp>
        <p:nvSpPr>
          <p:cNvPr id="129" name="VP"/>
          <p:cNvSpPr txBox="1"/>
          <p:nvPr/>
        </p:nvSpPr>
        <p:spPr>
          <a:xfrm>
            <a:off x="13530506" y="887040"/>
            <a:ext cx="58028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Helvetica" pitchFamily="2" charset="0"/>
              </a:rPr>
              <a:t>VP</a:t>
            </a:r>
          </a:p>
        </p:txBody>
      </p:sp>
      <p:sp>
        <p:nvSpPr>
          <p:cNvPr id="130" name="CH"/>
          <p:cNvSpPr txBox="1"/>
          <p:nvPr/>
        </p:nvSpPr>
        <p:spPr>
          <a:xfrm>
            <a:off x="16246120" y="5890840"/>
            <a:ext cx="62196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Helvetica" pitchFamily="2" charset="0"/>
              </a:rPr>
              <a:t>CH</a:t>
            </a:r>
          </a:p>
        </p:txBody>
      </p:sp>
      <p:sp>
        <p:nvSpPr>
          <p:cNvPr id="131" name="CR"/>
          <p:cNvSpPr txBox="1"/>
          <p:nvPr/>
        </p:nvSpPr>
        <p:spPr>
          <a:xfrm>
            <a:off x="16246120" y="1283776"/>
            <a:ext cx="62196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Helvetica" pitchFamily="2" charset="0"/>
              </a:rPr>
              <a:t>CR</a:t>
            </a:r>
          </a:p>
        </p:txBody>
      </p:sp>
      <p:sp>
        <p:nvSpPr>
          <p:cNvPr id="132" name="R$"/>
          <p:cNvSpPr txBox="1"/>
          <p:nvPr/>
        </p:nvSpPr>
        <p:spPr>
          <a:xfrm>
            <a:off x="22306438" y="9678351"/>
            <a:ext cx="56265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Helvetica" pitchFamily="2" charset="0"/>
              </a:rPr>
              <a:t>R$</a:t>
            </a:r>
          </a:p>
        </p:txBody>
      </p:sp>
      <p:sp>
        <p:nvSpPr>
          <p:cNvPr id="133" name="KR"/>
          <p:cNvSpPr txBox="1"/>
          <p:nvPr/>
        </p:nvSpPr>
        <p:spPr>
          <a:xfrm>
            <a:off x="9140616" y="5274425"/>
            <a:ext cx="60112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Helvetica" pitchFamily="2" charset="0"/>
              </a:rPr>
              <a:t>KR</a:t>
            </a:r>
          </a:p>
        </p:txBody>
      </p:sp>
      <p:sp>
        <p:nvSpPr>
          <p:cNvPr id="134" name="KA"/>
          <p:cNvSpPr txBox="1"/>
          <p:nvPr/>
        </p:nvSpPr>
        <p:spPr>
          <a:xfrm>
            <a:off x="9151036" y="861640"/>
            <a:ext cx="58028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 dirty="0">
                <a:latin typeface="Helvetica" pitchFamily="2" charset="0"/>
              </a:rPr>
              <a:t>KA</a:t>
            </a:r>
          </a:p>
        </p:txBody>
      </p:sp>
      <p:sp>
        <p:nvSpPr>
          <p:cNvPr id="135" name="KP"/>
          <p:cNvSpPr txBox="1"/>
          <p:nvPr/>
        </p:nvSpPr>
        <p:spPr>
          <a:xfrm>
            <a:off x="4773346" y="887040"/>
            <a:ext cx="58028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 dirty="0">
                <a:latin typeface="Helvetica" pitchFamily="2" charset="0"/>
              </a:rPr>
              <a:t>KP</a:t>
            </a:r>
          </a:p>
        </p:txBody>
      </p:sp>
      <p:sp>
        <p:nvSpPr>
          <p:cNvPr id="136" name="C$"/>
          <p:cNvSpPr txBox="1"/>
          <p:nvPr/>
        </p:nvSpPr>
        <p:spPr>
          <a:xfrm>
            <a:off x="11391462" y="9678351"/>
            <a:ext cx="56265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Helvetica" pitchFamily="2" charset="0"/>
              </a:rPr>
              <a:t>C$</a:t>
            </a:r>
          </a:p>
        </p:txBody>
      </p:sp>
      <p:sp>
        <p:nvSpPr>
          <p:cNvPr id="137" name="線"/>
          <p:cNvSpPr/>
          <p:nvPr/>
        </p:nvSpPr>
        <p:spPr>
          <a:xfrm flipV="1">
            <a:off x="12192000" y="-139978"/>
            <a:ext cx="1" cy="13995957"/>
          </a:xfrm>
          <a:prstGeom prst="line">
            <a:avLst/>
          </a:prstGeom>
          <a:ln w="38100" cap="rnd">
            <a:solidFill>
              <a:srgbClr val="DCDEE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Helvetica" pitchFamily="2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四角形"/>
          <p:cNvSpPr/>
          <p:nvPr/>
        </p:nvSpPr>
        <p:spPr>
          <a:xfrm>
            <a:off x="5793356" y="5219529"/>
            <a:ext cx="4067083" cy="4161977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40" name="四角形"/>
          <p:cNvSpPr/>
          <p:nvPr/>
        </p:nvSpPr>
        <p:spPr>
          <a:xfrm>
            <a:off x="1428254" y="828009"/>
            <a:ext cx="4067083" cy="8547286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41" name="四角形"/>
          <p:cNvSpPr/>
          <p:nvPr/>
        </p:nvSpPr>
        <p:spPr>
          <a:xfrm>
            <a:off x="5793356" y="828009"/>
            <a:ext cx="4067083" cy="4161977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42" name="四角形"/>
          <p:cNvSpPr/>
          <p:nvPr/>
        </p:nvSpPr>
        <p:spPr>
          <a:xfrm>
            <a:off x="10158459" y="828009"/>
            <a:ext cx="4067083" cy="8547286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43" name="四角形"/>
          <p:cNvSpPr/>
          <p:nvPr/>
        </p:nvSpPr>
        <p:spPr>
          <a:xfrm>
            <a:off x="18888662" y="828009"/>
            <a:ext cx="4067083" cy="8547286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44" name="矢印"/>
          <p:cNvSpPr/>
          <p:nvPr/>
        </p:nvSpPr>
        <p:spPr>
          <a:xfrm>
            <a:off x="13632612" y="1125375"/>
            <a:ext cx="6615060" cy="3454246"/>
          </a:xfrm>
          <a:prstGeom prst="rightArrow">
            <a:avLst>
              <a:gd name="adj1" fmla="val 59289"/>
              <a:gd name="adj2" fmla="val 56626"/>
            </a:avLst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45" name="矢印"/>
          <p:cNvSpPr/>
          <p:nvPr/>
        </p:nvSpPr>
        <p:spPr>
          <a:xfrm>
            <a:off x="13632612" y="5705134"/>
            <a:ext cx="6615060" cy="3454246"/>
          </a:xfrm>
          <a:prstGeom prst="rightArrow">
            <a:avLst>
              <a:gd name="adj1" fmla="val 59289"/>
              <a:gd name="adj2" fmla="val 56626"/>
            </a:avLst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46" name="四角形"/>
          <p:cNvSpPr/>
          <p:nvPr/>
        </p:nvSpPr>
        <p:spPr>
          <a:xfrm>
            <a:off x="1428254" y="9611049"/>
            <a:ext cx="10615172" cy="3276942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47" name="四角形"/>
          <p:cNvSpPr/>
          <p:nvPr/>
        </p:nvSpPr>
        <p:spPr>
          <a:xfrm>
            <a:off x="12331792" y="9611049"/>
            <a:ext cx="10615172" cy="3276942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48" name="顧客"/>
          <p:cNvSpPr txBox="1"/>
          <p:nvPr/>
        </p:nvSpPr>
        <p:spPr>
          <a:xfrm>
            <a:off x="22031228" y="887040"/>
            <a:ext cx="82073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顧客</a:t>
            </a:r>
          </a:p>
        </p:txBody>
      </p:sp>
      <p:sp>
        <p:nvSpPr>
          <p:cNvPr id="149" name="価値提案"/>
          <p:cNvSpPr txBox="1"/>
          <p:nvPr/>
        </p:nvSpPr>
        <p:spPr>
          <a:xfrm>
            <a:off x="12578755" y="912440"/>
            <a:ext cx="1538883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価値提案</a:t>
            </a:r>
          </a:p>
        </p:txBody>
      </p:sp>
      <p:sp>
        <p:nvSpPr>
          <p:cNvPr id="150" name="チャネル"/>
          <p:cNvSpPr txBox="1"/>
          <p:nvPr/>
        </p:nvSpPr>
        <p:spPr>
          <a:xfrm>
            <a:off x="15787661" y="5890840"/>
            <a:ext cx="1538883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チャネル</a:t>
            </a:r>
          </a:p>
        </p:txBody>
      </p:sp>
      <p:sp>
        <p:nvSpPr>
          <p:cNvPr id="151" name="顧客との関係"/>
          <p:cNvSpPr txBox="1"/>
          <p:nvPr/>
        </p:nvSpPr>
        <p:spPr>
          <a:xfrm>
            <a:off x="15428589" y="1283776"/>
            <a:ext cx="225702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顧客との関係</a:t>
            </a:r>
          </a:p>
        </p:txBody>
      </p:sp>
      <p:sp>
        <p:nvSpPr>
          <p:cNvPr id="152" name="収益の流れ"/>
          <p:cNvSpPr txBox="1"/>
          <p:nvPr/>
        </p:nvSpPr>
        <p:spPr>
          <a:xfrm>
            <a:off x="20956064" y="9678351"/>
            <a:ext cx="189795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収益の流れ</a:t>
            </a:r>
          </a:p>
        </p:txBody>
      </p:sp>
      <p:sp>
        <p:nvSpPr>
          <p:cNvPr id="153" name="リソース"/>
          <p:cNvSpPr txBox="1"/>
          <p:nvPr/>
        </p:nvSpPr>
        <p:spPr>
          <a:xfrm>
            <a:off x="8253305" y="5282990"/>
            <a:ext cx="1538883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リソース</a:t>
            </a:r>
          </a:p>
        </p:txBody>
      </p:sp>
      <p:sp>
        <p:nvSpPr>
          <p:cNvPr id="154" name="主要活動"/>
          <p:cNvSpPr txBox="1"/>
          <p:nvPr/>
        </p:nvSpPr>
        <p:spPr>
          <a:xfrm>
            <a:off x="8202505" y="887040"/>
            <a:ext cx="1538883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主要活動</a:t>
            </a:r>
          </a:p>
        </p:txBody>
      </p:sp>
      <p:sp>
        <p:nvSpPr>
          <p:cNvPr id="155" name="パートナー"/>
          <p:cNvSpPr txBox="1"/>
          <p:nvPr/>
        </p:nvSpPr>
        <p:spPr>
          <a:xfrm>
            <a:off x="3504989" y="887040"/>
            <a:ext cx="1897956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 dirty="0" err="1">
                <a:latin typeface="Noto Sans Javanese" panose="020B0502040504020204" pitchFamily="34" charset="0"/>
              </a:rPr>
              <a:t>パートナ</a:t>
            </a:r>
            <a:r>
              <a:rPr dirty="0">
                <a:latin typeface="Noto Sans Javanese" panose="020B0502040504020204" pitchFamily="34" charset="0"/>
              </a:rPr>
              <a:t>ー</a:t>
            </a:r>
          </a:p>
        </p:txBody>
      </p:sp>
      <p:sp>
        <p:nvSpPr>
          <p:cNvPr id="156" name="コスト構造"/>
          <p:cNvSpPr txBox="1"/>
          <p:nvPr/>
        </p:nvSpPr>
        <p:spPr>
          <a:xfrm>
            <a:off x="10070066" y="9678351"/>
            <a:ext cx="189795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コスト構造</a:t>
            </a:r>
          </a:p>
        </p:txBody>
      </p:sp>
      <p:sp>
        <p:nvSpPr>
          <p:cNvPr id="157" name="線"/>
          <p:cNvSpPr/>
          <p:nvPr/>
        </p:nvSpPr>
        <p:spPr>
          <a:xfrm flipV="1">
            <a:off x="12192000" y="-139978"/>
            <a:ext cx="1" cy="13995957"/>
          </a:xfrm>
          <a:prstGeom prst="line">
            <a:avLst/>
          </a:prstGeom>
          <a:ln w="38100" cap="rnd">
            <a:solidFill>
              <a:srgbClr val="DCDEE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58" name="性…"/>
          <p:cNvSpPr txBox="1"/>
          <p:nvPr/>
        </p:nvSpPr>
        <p:spPr>
          <a:xfrm>
            <a:off x="411453" y="6537278"/>
            <a:ext cx="4699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>
                <a:solidFill>
                  <a:srgbClr val="A6AAA9"/>
                </a:solidFill>
              </a:defRPr>
            </a:pPr>
            <a:r>
              <a:rPr>
                <a:latin typeface="Noto Sans Javanese" panose="020B0502040504020204" pitchFamily="34" charset="0"/>
              </a:rPr>
              <a:t>性</a:t>
            </a:r>
          </a:p>
          <a:p>
            <a:pPr>
              <a:defRPr sz="2800">
                <a:solidFill>
                  <a:srgbClr val="A6AAA9"/>
                </a:solidFill>
              </a:defRPr>
            </a:pPr>
            <a:r>
              <a:rPr>
                <a:latin typeface="Noto Sans Javanese" panose="020B0502040504020204" pitchFamily="34" charset="0"/>
              </a:rPr>
              <a:t>能</a:t>
            </a:r>
          </a:p>
        </p:txBody>
      </p:sp>
      <p:sp>
        <p:nvSpPr>
          <p:cNvPr id="159" name="価…"/>
          <p:cNvSpPr txBox="1"/>
          <p:nvPr/>
        </p:nvSpPr>
        <p:spPr>
          <a:xfrm>
            <a:off x="23502646" y="6537278"/>
            <a:ext cx="4699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>
                <a:solidFill>
                  <a:srgbClr val="A6AAA9"/>
                </a:solidFill>
              </a:defRPr>
            </a:pPr>
            <a:r>
              <a:rPr>
                <a:latin typeface="Noto Sans Javanese" panose="020B0502040504020204" pitchFamily="34" charset="0"/>
              </a:rPr>
              <a:t>価</a:t>
            </a:r>
          </a:p>
          <a:p>
            <a:pPr>
              <a:defRPr sz="2800">
                <a:solidFill>
                  <a:srgbClr val="A6AAA9"/>
                </a:solidFill>
              </a:defRPr>
            </a:pPr>
            <a:r>
              <a:rPr>
                <a:latin typeface="Noto Sans Javanese" panose="020B0502040504020204" pitchFamily="34" charset="0"/>
              </a:rPr>
              <a:t>値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四角形"/>
          <p:cNvSpPr/>
          <p:nvPr/>
        </p:nvSpPr>
        <p:spPr>
          <a:xfrm>
            <a:off x="5793356" y="5219529"/>
            <a:ext cx="4067083" cy="4161977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62" name="四角形"/>
          <p:cNvSpPr/>
          <p:nvPr/>
        </p:nvSpPr>
        <p:spPr>
          <a:xfrm>
            <a:off x="1428254" y="828009"/>
            <a:ext cx="4067083" cy="8547286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63" name="四角形"/>
          <p:cNvSpPr/>
          <p:nvPr/>
        </p:nvSpPr>
        <p:spPr>
          <a:xfrm>
            <a:off x="5793356" y="828009"/>
            <a:ext cx="4067083" cy="4161977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64" name="四角形"/>
          <p:cNvSpPr/>
          <p:nvPr/>
        </p:nvSpPr>
        <p:spPr>
          <a:xfrm>
            <a:off x="10158460" y="832957"/>
            <a:ext cx="4067083" cy="8547286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65" name="四角形"/>
          <p:cNvSpPr/>
          <p:nvPr/>
        </p:nvSpPr>
        <p:spPr>
          <a:xfrm>
            <a:off x="18888662" y="828009"/>
            <a:ext cx="4067083" cy="8547286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66" name="矢印"/>
          <p:cNvSpPr/>
          <p:nvPr/>
        </p:nvSpPr>
        <p:spPr>
          <a:xfrm>
            <a:off x="13632612" y="1125375"/>
            <a:ext cx="6615060" cy="3454246"/>
          </a:xfrm>
          <a:prstGeom prst="rightArrow">
            <a:avLst>
              <a:gd name="adj1" fmla="val 59289"/>
              <a:gd name="adj2" fmla="val 56626"/>
            </a:avLst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67" name="矢印"/>
          <p:cNvSpPr/>
          <p:nvPr/>
        </p:nvSpPr>
        <p:spPr>
          <a:xfrm>
            <a:off x="13632612" y="5705134"/>
            <a:ext cx="6615060" cy="3454246"/>
          </a:xfrm>
          <a:prstGeom prst="rightArrow">
            <a:avLst>
              <a:gd name="adj1" fmla="val 59289"/>
              <a:gd name="adj2" fmla="val 56626"/>
            </a:avLst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68" name="四角形"/>
          <p:cNvSpPr/>
          <p:nvPr/>
        </p:nvSpPr>
        <p:spPr>
          <a:xfrm>
            <a:off x="1428254" y="9611049"/>
            <a:ext cx="10615172" cy="3276942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69" name="四角形"/>
          <p:cNvSpPr/>
          <p:nvPr/>
        </p:nvSpPr>
        <p:spPr>
          <a:xfrm>
            <a:off x="12331792" y="9611049"/>
            <a:ext cx="10615172" cy="3276942"/>
          </a:xfrm>
          <a:prstGeom prst="rect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70" name="誰とつながる？"/>
          <p:cNvSpPr txBox="1"/>
          <p:nvPr/>
        </p:nvSpPr>
        <p:spPr>
          <a:xfrm>
            <a:off x="20398594" y="887040"/>
            <a:ext cx="2616101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誰とつながる？</a:t>
            </a:r>
          </a:p>
        </p:txBody>
      </p:sp>
      <p:sp>
        <p:nvSpPr>
          <p:cNvPr id="171" name="どうありたい？"/>
          <p:cNvSpPr txBox="1"/>
          <p:nvPr/>
        </p:nvSpPr>
        <p:spPr>
          <a:xfrm>
            <a:off x="11628438" y="887040"/>
            <a:ext cx="2616101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どうありたい？</a:t>
            </a:r>
          </a:p>
        </p:txBody>
      </p:sp>
      <p:sp>
        <p:nvSpPr>
          <p:cNvPr id="172" name="どう結ぶ？"/>
          <p:cNvSpPr txBox="1"/>
          <p:nvPr/>
        </p:nvSpPr>
        <p:spPr>
          <a:xfrm>
            <a:off x="15608125" y="5890840"/>
            <a:ext cx="189795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どう結ぶ？</a:t>
            </a:r>
          </a:p>
        </p:txBody>
      </p:sp>
      <p:sp>
        <p:nvSpPr>
          <p:cNvPr id="173" name="満たされること"/>
          <p:cNvSpPr txBox="1"/>
          <p:nvPr/>
        </p:nvSpPr>
        <p:spPr>
          <a:xfrm>
            <a:off x="20263941" y="9678351"/>
            <a:ext cx="2616101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満たされること</a:t>
            </a:r>
          </a:p>
        </p:txBody>
      </p:sp>
      <p:sp>
        <p:nvSpPr>
          <p:cNvPr id="174" name="どんな人？"/>
          <p:cNvSpPr txBox="1"/>
          <p:nvPr/>
        </p:nvSpPr>
        <p:spPr>
          <a:xfrm>
            <a:off x="7887571" y="5261725"/>
            <a:ext cx="189795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どんな人？</a:t>
            </a:r>
          </a:p>
        </p:txBody>
      </p:sp>
      <p:sp>
        <p:nvSpPr>
          <p:cNvPr id="175" name="何してる？"/>
          <p:cNvSpPr txBox="1"/>
          <p:nvPr/>
        </p:nvSpPr>
        <p:spPr>
          <a:xfrm>
            <a:off x="7903573" y="887040"/>
            <a:ext cx="189795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何してる？</a:t>
            </a:r>
          </a:p>
        </p:txBody>
      </p:sp>
      <p:sp>
        <p:nvSpPr>
          <p:cNvPr id="176" name="協力してくれる人"/>
          <p:cNvSpPr txBox="1"/>
          <p:nvPr/>
        </p:nvSpPr>
        <p:spPr>
          <a:xfrm>
            <a:off x="2516957" y="861640"/>
            <a:ext cx="297517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協力してくれる人</a:t>
            </a:r>
          </a:p>
        </p:txBody>
      </p:sp>
      <p:sp>
        <p:nvSpPr>
          <p:cNvPr id="177" name="必要なこと"/>
          <p:cNvSpPr txBox="1"/>
          <p:nvPr/>
        </p:nvSpPr>
        <p:spPr>
          <a:xfrm>
            <a:off x="10070066" y="9678351"/>
            <a:ext cx="189795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必要なこと</a:t>
            </a:r>
          </a:p>
        </p:txBody>
      </p:sp>
      <p:sp>
        <p:nvSpPr>
          <p:cNvPr id="178" name="線"/>
          <p:cNvSpPr/>
          <p:nvPr/>
        </p:nvSpPr>
        <p:spPr>
          <a:xfrm flipV="1">
            <a:off x="12192000" y="-139978"/>
            <a:ext cx="1" cy="13995957"/>
          </a:xfrm>
          <a:prstGeom prst="line">
            <a:avLst/>
          </a:prstGeom>
          <a:ln w="38100" cap="rnd">
            <a:solidFill>
              <a:srgbClr val="DCDEE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atin typeface="Noto Sans Javanese" panose="020B0502040504020204" pitchFamily="34" charset="0"/>
            </a:endParaRPr>
          </a:p>
        </p:txBody>
      </p:sp>
      <p:sp>
        <p:nvSpPr>
          <p:cNvPr id="179" name="今…"/>
          <p:cNvSpPr txBox="1"/>
          <p:nvPr/>
        </p:nvSpPr>
        <p:spPr>
          <a:xfrm>
            <a:off x="415571" y="6334951"/>
            <a:ext cx="461665" cy="1395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>
                <a:solidFill>
                  <a:srgbClr val="A6AAA9"/>
                </a:solidFill>
              </a:defRPr>
            </a:pPr>
            <a:r>
              <a:rPr>
                <a:latin typeface="Noto Sans Javanese" panose="020B0502040504020204" pitchFamily="34" charset="0"/>
              </a:rPr>
              <a:t>今</a:t>
            </a:r>
          </a:p>
          <a:p>
            <a:pPr>
              <a:defRPr sz="2800">
                <a:solidFill>
                  <a:srgbClr val="A6AAA9"/>
                </a:solidFill>
              </a:defRPr>
            </a:pPr>
            <a:r>
              <a:rPr>
                <a:latin typeface="Noto Sans Javanese" panose="020B0502040504020204" pitchFamily="34" charset="0"/>
              </a:rPr>
              <a:t>此</a:t>
            </a:r>
          </a:p>
          <a:p>
            <a:pPr>
              <a:defRPr sz="2800">
                <a:solidFill>
                  <a:srgbClr val="A6AAA9"/>
                </a:solidFill>
              </a:defRPr>
            </a:pPr>
            <a:r>
              <a:rPr>
                <a:latin typeface="Noto Sans Javanese" panose="020B0502040504020204" pitchFamily="34" charset="0"/>
              </a:rPr>
              <a:t>処</a:t>
            </a:r>
          </a:p>
        </p:txBody>
      </p:sp>
      <p:sp>
        <p:nvSpPr>
          <p:cNvPr id="180" name="方…"/>
          <p:cNvSpPr txBox="1"/>
          <p:nvPr/>
        </p:nvSpPr>
        <p:spPr>
          <a:xfrm>
            <a:off x="23502646" y="6537278"/>
            <a:ext cx="4699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>
                <a:solidFill>
                  <a:srgbClr val="A6AAA9"/>
                </a:solidFill>
              </a:defRPr>
            </a:pPr>
            <a:r>
              <a:rPr>
                <a:latin typeface="Noto Sans Javanese" panose="020B0502040504020204" pitchFamily="34" charset="0"/>
              </a:rPr>
              <a:t>方</a:t>
            </a:r>
          </a:p>
          <a:p>
            <a:pPr>
              <a:defRPr sz="2800">
                <a:solidFill>
                  <a:srgbClr val="A6AAA9"/>
                </a:solidFill>
              </a:defRPr>
            </a:pPr>
            <a:r>
              <a:rPr>
                <a:latin typeface="Noto Sans Javanese" panose="020B0502040504020204" pitchFamily="34" charset="0"/>
              </a:rPr>
              <a:t>向</a:t>
            </a:r>
          </a:p>
        </p:txBody>
      </p:sp>
      <p:sp>
        <p:nvSpPr>
          <p:cNvPr id="182" name="どのような場で？"/>
          <p:cNvSpPr txBox="1"/>
          <p:nvPr/>
        </p:nvSpPr>
        <p:spPr>
          <a:xfrm>
            <a:off x="15069516" y="1283776"/>
            <a:ext cx="2975173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rPr>
                <a:latin typeface="Noto Sans Javanese" panose="020B0502040504020204" pitchFamily="34" charset="0"/>
              </a:rPr>
              <a:t>どのような場で？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シック W3"/>
        <a:ea typeface="ヒラギノ角ゴシック W3"/>
        <a:cs typeface="ヒラギノ角ゴシック W3"/>
      </a:majorFont>
      <a:minorFont>
        <a:latin typeface="ヒラギノ角ゴシック W3"/>
        <a:ea typeface="ヒラギノ角ゴシック W3"/>
        <a:cs typeface="ヒラギノ角ゴシック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シック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シック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シック W3"/>
        <a:ea typeface="ヒラギノ角ゴシック W3"/>
        <a:cs typeface="ヒラギノ角ゴシック W3"/>
      </a:majorFont>
      <a:minorFont>
        <a:latin typeface="ヒラギノ角ゴシック W3"/>
        <a:ea typeface="ヒラギノ角ゴシック W3"/>
        <a:cs typeface="ヒラギノ角ゴシック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シック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シック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Macintosh PowerPoint</Application>
  <PresentationFormat>ユーザー設定</PresentationFormat>
  <Paragraphs>36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ヒラギノ角ゴシック W3</vt:lpstr>
      <vt:lpstr>Helvetica</vt:lpstr>
      <vt:lpstr>Menlo Regular</vt:lpstr>
      <vt:lpstr>Noto Sans Javanese</vt:lpstr>
      <vt:lpstr>White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Microsoft Office ユーザー</cp:lastModifiedBy>
  <cp:revision>1</cp:revision>
  <dcterms:modified xsi:type="dcterms:W3CDTF">2020-11-02T04:41:24Z</dcterms:modified>
</cp:coreProperties>
</file>